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79" r:id="rId5"/>
  </p:sldIdLst>
  <p:sldSz cx="9144000" cy="6858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9DD9"/>
    <a:srgbClr val="006EB7"/>
    <a:srgbClr val="5A6870"/>
    <a:srgbClr val="A2CFEF"/>
    <a:srgbClr val="8C99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32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30EDED-BFB7-4611-888C-22BB5B794509}" type="datetimeFigureOut">
              <a:rPr lang="en-US" smtClean="0"/>
              <a:t>5/14/2014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E955DD-FC1C-4710-8086-9D378B34F6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633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DBFDC50-50E3-4485-8ECD-B81C8D420C55}" type="slidenum">
              <a:rPr lang="fr-FR" altLang="en-US"/>
              <a:pPr/>
              <a:t>1</a:t>
            </a:fld>
            <a:endParaRPr lang="fr-FR" altLang="en-US"/>
          </a:p>
        </p:txBody>
      </p:sp>
      <p:sp>
        <p:nvSpPr>
          <p:cNvPr id="133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79DD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5A687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97352"/>
            <a:ext cx="2133600" cy="365125"/>
          </a:xfrm>
        </p:spPr>
        <p:txBody>
          <a:bodyPr/>
          <a:lstStyle/>
          <a:p>
            <a:fld id="{C70AB278-73A2-44D4-AC6E-C939DBC3F650}" type="datetime1">
              <a:rPr lang="en-CA" smtClean="0"/>
              <a:t>14/05/2014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97352"/>
            <a:ext cx="2895600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97352"/>
            <a:ext cx="2133600" cy="365125"/>
          </a:xfrm>
        </p:spPr>
        <p:txBody>
          <a:bodyPr/>
          <a:lstStyle/>
          <a:p>
            <a:fld id="{3FF909EE-2C65-48BC-95E5-26F3591A45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02602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316765"/>
            <a:ext cx="2057400" cy="499255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316765"/>
            <a:ext cx="6019800" cy="499255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19AD8-8B26-45FD-B227-72B7F9DDACC6}" type="datetime1">
              <a:rPr lang="en-CA" smtClean="0"/>
              <a:t>14/05/2014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84563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16765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79DD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40903"/>
            <a:ext cx="8229600" cy="384929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23ECE-A149-421B-A45A-BC4D7DCDCD18}" type="datetime1">
              <a:rPr lang="en-CA" smtClean="0"/>
              <a:t>14/05/2014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8586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3200" b="1" cap="all">
                <a:solidFill>
                  <a:srgbClr val="279DD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5A687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15A07-1DC3-437B-9D12-69808E03E088}" type="datetime1">
              <a:rPr lang="en-CA" smtClean="0"/>
              <a:t>14/05/2014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17791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16765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79DD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660915"/>
            <a:ext cx="4038600" cy="3705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660915"/>
            <a:ext cx="4038600" cy="3705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BF994-B78C-4E55-9981-B781378D3758}" type="datetime1">
              <a:rPr lang="en-CA" smtClean="0"/>
              <a:t>14/05/2014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24919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16765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79DD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468893"/>
            <a:ext cx="4040188" cy="639763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236979"/>
            <a:ext cx="4040188" cy="307234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2468893"/>
            <a:ext cx="4041775" cy="639763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3236979"/>
            <a:ext cx="4041775" cy="307234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EB972-EB09-4906-BCB1-89951466B8F4}" type="datetime1">
              <a:rPr lang="en-CA" smtClean="0"/>
              <a:t>14/05/2014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69756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8CA1E-76D8-4076-909F-028A0DBB7CF3}" type="datetime1">
              <a:rPr lang="en-CA" smtClean="0"/>
              <a:t>14/05/2014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6653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1508785"/>
            <a:ext cx="3008313" cy="1162051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279DD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508787"/>
            <a:ext cx="5111750" cy="459611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2670837"/>
            <a:ext cx="3008313" cy="343406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A1F67-2B5D-4394-AA13-F21FCFF1C38A}" type="datetime1">
              <a:rPr lang="en-CA" smtClean="0"/>
              <a:t>14/05/2014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89485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310533"/>
            <a:ext cx="5486400" cy="566739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006EB7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412776"/>
            <a:ext cx="5486400" cy="382473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877272"/>
            <a:ext cx="5486400" cy="432048"/>
          </a:xfrm>
        </p:spPr>
        <p:txBody>
          <a:bodyPr/>
          <a:lstStyle>
            <a:lvl1pPr marL="0" indent="0">
              <a:buNone/>
              <a:defRPr sz="1400">
                <a:solidFill>
                  <a:srgbClr val="279DD9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ECBF9-2B14-43D1-A83F-43476D63BB5B}" type="datetime1">
              <a:rPr lang="en-CA" smtClean="0"/>
              <a:t>14/05/2014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60940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16764"/>
            <a:ext cx="8229600" cy="100811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79DD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468893"/>
            <a:ext cx="8229600" cy="39212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A99ED-5270-4AAF-B171-50ED7230770B}" type="datetime1">
              <a:rPr lang="en-CA" smtClean="0"/>
              <a:t>14/05/2014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60825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525344"/>
            <a:ext cx="9144000" cy="332656"/>
          </a:xfrm>
          <a:prstGeom prst="rect">
            <a:avLst/>
          </a:prstGeom>
          <a:solidFill>
            <a:srgbClr val="8C99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13081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25344"/>
            <a:ext cx="2133600" cy="3326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D73E811-241A-4DEC-B30D-9BB7E12BBC6A}" type="datetime1">
              <a:rPr lang="en-CA" smtClean="0"/>
              <a:t>14/05/2014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25344"/>
            <a:ext cx="2895600" cy="3326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25344"/>
            <a:ext cx="2133600" cy="3326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3FF909EE-2C65-48BC-95E5-26F3591A45A6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3230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7" r:id="rId8"/>
    <p:sldLayoutId id="2147483658" r:id="rId9"/>
    <p:sldLayoutId id="2147483659" r:id="rId10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006EB7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279DD9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5A6870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5A6870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5A6870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Why being a Pioneer State?</a:t>
            </a:r>
            <a:br>
              <a:rPr lang="en-US" altLang="en-US" dirty="0"/>
            </a:br>
            <a:endParaRPr lang="en-US" dirty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2204865"/>
            <a:ext cx="8229600" cy="4185330"/>
          </a:xfrm>
        </p:spPr>
        <p:txBody>
          <a:bodyPr>
            <a:normAutofit fontScale="40000" lnSpcReduction="20000"/>
          </a:bodyPr>
          <a:lstStyle/>
          <a:p>
            <a:r>
              <a:rPr lang="en-US" dirty="0" smtClean="0"/>
              <a:t>CRV (Common Regional Virtual Private Network): APAC aeronautical regional ground </a:t>
            </a:r>
            <a:r>
              <a:rPr lang="en-US" dirty="0" err="1" smtClean="0"/>
              <a:t>ground</a:t>
            </a:r>
            <a:r>
              <a:rPr lang="en-US" dirty="0" smtClean="0"/>
              <a:t> network </a:t>
            </a:r>
          </a:p>
          <a:p>
            <a:r>
              <a:rPr lang="en-US" dirty="0" smtClean="0"/>
              <a:t>Actively choose to integrate into the network rather than undergo technical and contractual arrangements in 3 years:</a:t>
            </a:r>
          </a:p>
          <a:p>
            <a:pPr lvl="1"/>
            <a:r>
              <a:rPr lang="en-US" altLang="en-US" dirty="0" smtClean="0"/>
              <a:t>Contribute to the roadmap and user requirements of the CRV network, including your </a:t>
            </a:r>
            <a:r>
              <a:rPr lang="en-US" dirty="0" smtClean="0"/>
              <a:t>requirements (in continuity with your national projects , and exchange requirements with neighboring FIRs / regional / interregional level ) and directly influence the user requirements and the terms of the tender</a:t>
            </a:r>
            <a:endParaRPr lang="en-US" altLang="en-US" dirty="0" smtClean="0"/>
          </a:p>
          <a:p>
            <a:pPr lvl="1"/>
            <a:r>
              <a:rPr lang="en-US" dirty="0" smtClean="0"/>
              <a:t>Participate in </a:t>
            </a:r>
            <a:r>
              <a:rPr lang="en-US" altLang="en-US" dirty="0" smtClean="0"/>
              <a:t>the tender criteria, negotiations and</a:t>
            </a:r>
            <a:r>
              <a:rPr lang="en-US" dirty="0" smtClean="0"/>
              <a:t> selection of the winner</a:t>
            </a:r>
          </a:p>
          <a:p>
            <a:pPr lvl="1"/>
            <a:r>
              <a:rPr lang="en-US" dirty="0" smtClean="0"/>
              <a:t>Bring your expertise and experience</a:t>
            </a:r>
          </a:p>
          <a:p>
            <a:pPr lvl="1"/>
            <a:r>
              <a:rPr lang="en-US" dirty="0" smtClean="0"/>
              <a:t>Negotiate the price</a:t>
            </a:r>
          </a:p>
          <a:p>
            <a:r>
              <a:rPr lang="en-US" altLang="en-US" dirty="0"/>
              <a:t>Commits to fund the Procurement Process with other Pioneer States by signing MSA</a:t>
            </a:r>
          </a:p>
          <a:p>
            <a:r>
              <a:rPr lang="en-US" dirty="0" smtClean="0"/>
              <a:t>Contribute to the terms of DOA: it is the agreement that states in Asia Pacific pass to manage the network operations (stage 2) </a:t>
            </a:r>
          </a:p>
          <a:p>
            <a:r>
              <a:rPr lang="en-US" dirty="0" smtClean="0"/>
              <a:t>Pay a part of the costs incurred in the tender (to pay experts Technical Cooperation Bureau of ICAO, on a cost recovery basis) </a:t>
            </a:r>
          </a:p>
          <a:p>
            <a:pPr lvl="1"/>
            <a:r>
              <a:rPr lang="en-US" dirty="0" smtClean="0"/>
              <a:t>divided equally by the number of states pioneers is a clause in the draft DOA. </a:t>
            </a:r>
          </a:p>
          <a:p>
            <a:pPr lvl="1"/>
            <a:r>
              <a:rPr lang="en-US" dirty="0" smtClean="0"/>
              <a:t>roughly estimated to USD15, 000 by administration (one-off cost , pay once and for all)</a:t>
            </a:r>
          </a:p>
          <a:p>
            <a:pPr lvl="1"/>
            <a:r>
              <a:rPr lang="en-US" dirty="0" smtClean="0"/>
              <a:t>amount will be capped in the DOA. </a:t>
            </a:r>
          </a:p>
          <a:p>
            <a:pPr lvl="1"/>
            <a:r>
              <a:rPr lang="en-US" dirty="0" smtClean="0"/>
              <a:t>Payment will be done early 2015 , so budget should be planned in 2014.</a:t>
            </a:r>
            <a:r>
              <a:rPr lang="en-US" altLang="en-US" dirty="0" smtClean="0"/>
              <a:t> </a:t>
            </a:r>
          </a:p>
          <a:p>
            <a:endParaRPr lang="en-US" altLang="en-US" dirty="0" smtClean="0"/>
          </a:p>
          <a:p>
            <a:pPr marL="0" indent="0" algn="ctr">
              <a:buNone/>
            </a:pPr>
            <a:r>
              <a:rPr lang="en-US" altLang="en-US" sz="4000" b="1" dirty="0" smtClean="0"/>
              <a:t>Any State/</a:t>
            </a:r>
            <a:r>
              <a:rPr lang="en-US" altLang="en-US" sz="4000" b="1" dirty="0" err="1" smtClean="0"/>
              <a:t>Organisation</a:t>
            </a:r>
            <a:r>
              <a:rPr lang="en-US" altLang="en-US" sz="4000" b="1" dirty="0" smtClean="0"/>
              <a:t> willing to join Stage 1 </a:t>
            </a:r>
          </a:p>
          <a:p>
            <a:pPr marL="0" indent="0" algn="ctr">
              <a:buNone/>
            </a:pPr>
            <a:r>
              <a:rPr lang="en-US" altLang="en-US" sz="4000" b="1" dirty="0" smtClean="0"/>
              <a:t>must do so before the cut-off date (15 Dec. 2014)</a:t>
            </a:r>
          </a:p>
        </p:txBody>
      </p:sp>
    </p:spTree>
    <p:extLst>
      <p:ext uri="{BB962C8B-B14F-4D97-AF65-F5344CB8AC3E}">
        <p14:creationId xmlns:p14="http://schemas.microsoft.com/office/powerpoint/2010/main" val="41345118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160E98FBED2543B62D107191A7769E" ma:contentTypeVersion="5" ma:contentTypeDescription="Create a new document." ma:contentTypeScope="" ma:versionID="f80274574afd1ee11dacb44d1f1130a3">
  <xsd:schema xmlns:xsd="http://www.w3.org/2001/XMLSchema" xmlns:xs="http://www.w3.org/2001/XMLSchema" xmlns:p="http://schemas.microsoft.com/office/2006/metadata/properties" xmlns:ns2="2b0c29a6-a2e0-472b-bfb4-397922b0132f" targetNamespace="http://schemas.microsoft.com/office/2006/metadata/properties" ma:root="true" ma:fieldsID="5c84928c2a5c4de300c71ae487b21fdc" ns2:_="">
    <xsd:import namespace="2b0c29a6-a2e0-472b-bfb4-397922b0132f"/>
    <xsd:element name="properties">
      <xsd:complexType>
        <xsd:sequence>
          <xsd:element name="documentManagement">
            <xsd:complexType>
              <xsd:all>
                <xsd:element ref="ns2:Number" minOccurs="0"/>
                <xsd:element ref="ns2:Update_x0020_Date" minOccurs="0"/>
                <xsd:element ref="ns2:Presenter" minOccurs="0"/>
                <xsd:element ref="ns2:Category" minOccurs="0"/>
                <xsd:element ref="ns2:Type_x0020_Na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0c29a6-a2e0-472b-bfb4-397922b0132f" elementFormDefault="qualified">
    <xsd:import namespace="http://schemas.microsoft.com/office/2006/documentManagement/types"/>
    <xsd:import namespace="http://schemas.microsoft.com/office/infopath/2007/PartnerControls"/>
    <xsd:element name="Number" ma:index="8" nillable="true" ma:displayName="Number" ma:internalName="Number">
      <xsd:simpleType>
        <xsd:restriction base="dms:Text">
          <xsd:maxLength value="255"/>
        </xsd:restriction>
      </xsd:simpleType>
    </xsd:element>
    <xsd:element name="Update_x0020_Date" ma:index="9" nillable="true" ma:displayName="Update Date" ma:internalName="Update_x0020_Date">
      <xsd:simpleType>
        <xsd:restriction base="dms:Text">
          <xsd:maxLength value="255"/>
        </xsd:restriction>
      </xsd:simpleType>
    </xsd:element>
    <xsd:element name="Presenter" ma:index="10" nillable="true" ma:displayName="Presenter" ma:internalName="Presenter">
      <xsd:simpleType>
        <xsd:restriction base="dms:Text">
          <xsd:maxLength value="255"/>
        </xsd:restriction>
      </xsd:simpleType>
    </xsd:element>
    <xsd:element name="Category" ma:index="11" nillable="true" ma:displayName="Category" ma:format="Dropdown" ma:internalName="Category">
      <xsd:simpleType>
        <xsd:union memberTypes="dms:Text">
          <xsd:simpleType>
            <xsd:restriction base="dms:Choice">
              <xsd:enumeration value="1-Report"/>
              <xsd:enumeration value="2-General Information"/>
              <xsd:enumeration value="3-Working Papers"/>
              <xsd:enumeration value="4-Information Papers"/>
              <xsd:enumeration value="5-Presentations"/>
              <xsd:enumeration value="6-Discussion papers"/>
            </xsd:restriction>
          </xsd:simpleType>
        </xsd:union>
      </xsd:simpleType>
    </xsd:element>
    <xsd:element name="Type_x0020_Name" ma:index="12" nillable="true" ma:displayName="Type Name" ma:internalName="Type_x0020_Nam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Category xmlns="2b0c29a6-a2e0-472b-bfb4-397922b0132f">5-Presentations</Category>
    <Type_x0020_Name xmlns="2b0c29a6-a2e0-472b-bfb4-397922b0132f">2014 ACSICG1</Type_x0020_Name>
    <Presenter xmlns="2b0c29a6-a2e0-472b-bfb4-397922b0132f">Secretariat</Presenter>
    <Update_x0020_Date xmlns="2b0c29a6-a2e0-472b-bfb4-397922b0132f">14 May 2014</Update_x0020_Date>
    <Number xmlns="2b0c29a6-a2e0-472b-bfb4-397922b0132f">SP/02</Number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A41D80D-4E8F-4BA2-8CD7-7C261B251FD6}"/>
</file>

<file path=customXml/itemProps2.xml><?xml version="1.0" encoding="utf-8"?>
<ds:datastoreItem xmlns:ds="http://schemas.openxmlformats.org/officeDocument/2006/customXml" ds:itemID="{4B243222-AAF0-4398-9C9D-682698603279}"/>
</file>

<file path=customXml/itemProps3.xml><?xml version="1.0" encoding="utf-8"?>
<ds:datastoreItem xmlns:ds="http://schemas.openxmlformats.org/officeDocument/2006/customXml" ds:itemID="{CED9C5B9-BC2F-463B-B8EC-5E503AB2071C}"/>
</file>

<file path=docProps/app.xml><?xml version="1.0" encoding="utf-8"?>
<Properties xmlns="http://schemas.openxmlformats.org/officeDocument/2006/extended-properties" xmlns:vt="http://schemas.openxmlformats.org/officeDocument/2006/docPropsVTypes">
  <TotalTime>353</TotalTime>
  <Words>248</Words>
  <Application>Microsoft Office PowerPoint</Application>
  <PresentationFormat>Letter Paper (8.5x11 in)</PresentationFormat>
  <Paragraphs>18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Why being a Pioneer State? </vt:lpstr>
    </vt:vector>
  </TitlesOfParts>
  <Company>I.C.A.O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being a CRV Pioneer State</dc:title>
  <dc:creator>flecat@icao.int</dc:creator>
  <cp:lastModifiedBy>Sriprae Somsri</cp:lastModifiedBy>
  <cp:revision>49</cp:revision>
  <dcterms:created xsi:type="dcterms:W3CDTF">2013-08-20T15:49:37Z</dcterms:created>
  <dcterms:modified xsi:type="dcterms:W3CDTF">2014-05-14T04:17:11Z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1300</vt:r8>
  </property>
  <property fmtid="{D5CDD505-2E9C-101B-9397-08002B2CF9AE}" pid="3" name="ContentTypeId">
    <vt:lpwstr>0x01010021160E98FBED2543B62D107191A7769E</vt:lpwstr>
  </property>
</Properties>
</file>